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78" r:id="rId5"/>
    <p:sldId id="279" r:id="rId6"/>
    <p:sldId id="280" r:id="rId7"/>
    <p:sldId id="277" r:id="rId8"/>
    <p:sldId id="274" r:id="rId9"/>
    <p:sldId id="27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3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BE0C-17BD-4B44-B03D-2A679ECC0E36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F7241-9535-154B-B93E-409D65D5AA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622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66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Reference: http://</a:t>
            </a:r>
            <a:r>
              <a:rPr kumimoji="1" lang="en-US" altLang="zh-CN" dirty="0" err="1"/>
              <a:t>image.baidu.com</a:t>
            </a:r>
            <a:r>
              <a:rPr kumimoji="1" lang="en-US" altLang="zh-CN" dirty="0"/>
              <a:t>/search/</a:t>
            </a:r>
            <a:r>
              <a:rPr kumimoji="1" lang="en-US" altLang="zh-CN" dirty="0" err="1"/>
              <a:t>detail?ct</a:t>
            </a:r>
            <a:r>
              <a:rPr kumimoji="1" lang="en-US" altLang="zh-CN" dirty="0"/>
              <a:t>=503316480&amp;z=</a:t>
            </a:r>
            <a:r>
              <a:rPr kumimoji="1" lang="en-US" altLang="zh-CN" dirty="0" err="1"/>
              <a:t>undefined&amp;tn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baiduimagedetail&amp;ipn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d&amp;word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NVRAM&amp;step_word</a:t>
            </a:r>
            <a:r>
              <a:rPr kumimoji="1" lang="en-US" altLang="zh-CN" dirty="0"/>
              <a:t>=&amp;</a:t>
            </a:r>
            <a:r>
              <a:rPr kumimoji="1" lang="en-US" altLang="zh-CN" dirty="0" err="1"/>
              <a:t>ie</a:t>
            </a:r>
            <a:r>
              <a:rPr kumimoji="1" lang="en-US" altLang="zh-CN" dirty="0"/>
              <a:t>=utf-8&amp;in=&amp;cl=2&amp;lm=-1&amp;st=</a:t>
            </a:r>
            <a:r>
              <a:rPr kumimoji="1" lang="en-US" altLang="zh-CN" dirty="0" err="1"/>
              <a:t>undefined&amp;hd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undefined&amp;latest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undefined&amp;copyright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undefined&amp;cs</a:t>
            </a:r>
            <a:r>
              <a:rPr kumimoji="1" lang="en-US" altLang="zh-CN" dirty="0"/>
              <a:t>=1462414080,2229019000&amp;os=3295507999,1389790644&amp;simid=3300312380,42660294&amp;pn=0&amp;rn=1&amp;di=40920&amp;ln=394&amp;fr=&amp;</a:t>
            </a:r>
            <a:r>
              <a:rPr kumimoji="1" lang="en-US" altLang="zh-CN" dirty="0" err="1"/>
              <a:t>fmq</a:t>
            </a:r>
            <a:r>
              <a:rPr kumimoji="1" lang="en-US" altLang="zh-CN" dirty="0"/>
              <a:t>=1587973683026_R&amp;fm=&amp;</a:t>
            </a:r>
            <a:r>
              <a:rPr kumimoji="1" lang="en-US" altLang="zh-CN" dirty="0" err="1"/>
              <a:t>ic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undefined&amp;s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undefined&amp;se</a:t>
            </a:r>
            <a:r>
              <a:rPr kumimoji="1" lang="en-US" altLang="zh-CN" dirty="0"/>
              <a:t>=&amp;</a:t>
            </a:r>
            <a:r>
              <a:rPr kumimoji="1" lang="en-US" altLang="zh-CN" dirty="0" err="1"/>
              <a:t>sme</a:t>
            </a:r>
            <a:r>
              <a:rPr kumimoji="1" lang="en-US" altLang="zh-CN" dirty="0"/>
              <a:t>=&amp;tab=0&amp;width=</a:t>
            </a:r>
            <a:r>
              <a:rPr kumimoji="1" lang="en-US" altLang="zh-CN" dirty="0" err="1"/>
              <a:t>undefined&amp;height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undefined&amp;face</a:t>
            </a:r>
            <a:r>
              <a:rPr kumimoji="1" lang="en-US" altLang="zh-CN" dirty="0"/>
              <a:t>=</a:t>
            </a:r>
            <a:r>
              <a:rPr kumimoji="1" lang="en-US" altLang="zh-CN" dirty="0" err="1"/>
              <a:t>undefined&amp;is</a:t>
            </a:r>
            <a:r>
              <a:rPr kumimoji="1" lang="en-US" altLang="zh-CN" dirty="0"/>
              <a:t>=0,0&amp;istype=0&amp;ist=&amp;</a:t>
            </a:r>
            <a:r>
              <a:rPr kumimoji="1" lang="en-US" altLang="zh-CN" dirty="0" err="1"/>
              <a:t>jit</a:t>
            </a:r>
            <a:r>
              <a:rPr kumimoji="1" lang="en-US" altLang="zh-CN" dirty="0"/>
              <a:t>=&amp;</a:t>
            </a:r>
            <a:r>
              <a:rPr kumimoji="1" lang="en-US" altLang="zh-CN" dirty="0" err="1"/>
              <a:t>bdtype</a:t>
            </a:r>
            <a:r>
              <a:rPr kumimoji="1" lang="en-US" altLang="zh-CN" dirty="0"/>
              <a:t>=0&amp;spn=0&amp;pi=0&amp;gsm=0&amp;objurl=http%3A%2F%2Fs13.sinaimg.cn%2Fbmiddle%2F60c6d868x6e1a00bc0e3c%26690&amp;rpstart=0&amp;rpnum=0&amp;adpicid=0&amp;force=undefined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97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Reference: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O'Neil, P.E., Cheng, E.,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Gawlick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O'Neil, E.J. (2009). The log-structured merge-tree (LSM-tree). Acta Informatica, 33, 351-385.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246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Reference: https://</a:t>
            </a:r>
            <a:r>
              <a:rPr kumimoji="1" lang="en-US" altLang="zh-CN" dirty="0" err="1"/>
              <a:t>qph.fs.quoracdn.net</a:t>
            </a:r>
            <a:r>
              <a:rPr kumimoji="1" lang="en-US" altLang="zh-CN" dirty="0"/>
              <a:t>/main-qimg-c0d8126937da716a0225f66e8c1d9d2f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87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Reference: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O'Neil, P.E., Cheng, E.,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Gawlick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O'Neil, E.J. (2009). The log-structured merge-tree (LSM-tree). Acta Informatica, 33, 351-385.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948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Reference: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O'Neil, P.E., Cheng, E.,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Gawlick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O'Neil, E.J. (2009). The log-structured merge-tree (LSM-tree). Acta Informatica, 33, 351-385.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708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Reference: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Idreos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Stratos et al. “The Periodic Table of Data Structures.”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Data Eng. Bull.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41 (2018): 64-75.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50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Reference: Raju, P., </a:t>
            </a:r>
            <a:r>
              <a:rPr kumimoji="1" lang="en-US" altLang="zh-CN" dirty="0" err="1"/>
              <a:t>Kadekodi</a:t>
            </a:r>
            <a:r>
              <a:rPr kumimoji="1" lang="en-US" altLang="zh-CN" dirty="0"/>
              <a:t>, R., Chidambaram, V., &amp; Abraham, I. (2017). </a:t>
            </a:r>
            <a:r>
              <a:rPr kumimoji="1" lang="en-US" altLang="zh-CN" dirty="0" err="1"/>
              <a:t>PebblesDB</a:t>
            </a:r>
            <a:r>
              <a:rPr kumimoji="1" lang="en-US" altLang="zh-CN" dirty="0"/>
              <a:t>: Building Key-Value Stores using Fragmented Log-Structured Merge Trees. SOSP '17.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684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Reference: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Götze, Philipp et al. “Data Structure Primitives on Persistent Memory: An Evaluation.” 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ArXiv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abs/2001.02172 (2020): n.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F7241-9535-154B-B93E-409D65D5AA7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732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38E55-9880-6745-A27A-16BCBDBE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CD29AD-F25F-0B44-BA14-65CF76455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3196D4-F8A5-A34F-ADAA-752BBFB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EA81AA-87E9-914C-8031-CF24FE95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A3D86B-E1AD-F642-9345-642DF21C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243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896B5-07EA-7246-9B0E-EA5CB668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47C2D-D0EE-FF44-877B-F31E8A6A5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9DD7FA-5D66-E64C-8EC7-9900063B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46839A-2221-C040-AC12-E7C9FE97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6ED188-EC30-9346-938D-9E3812D3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357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ECF421-F1BA-DF42-832E-2EECBB439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11051F-30E1-194F-849F-3540A095E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1791CC-C36A-BA41-91A7-64FE602B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2CC178-1971-B647-A144-27DA4368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331CED-5754-A74B-B133-BB10B856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74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337CE1-E379-3645-8722-90A4FDD5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7C448E-C07A-C04F-AB8D-B846026BB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E7E9EC-8150-9041-9CCD-72F90FEC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57601-EC6C-C140-862C-1C2EA498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CE54A6-F426-0641-BA7A-0B40E021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552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7E77E-C9A8-E84A-9349-670A44D9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548829-E9A4-3747-BF55-C3D65DC11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8E84B-A042-734B-8187-927ED60A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53464C-6B98-E54B-B8B0-0D79A208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485A60-9D6B-F949-B2B0-1491F036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311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8DAC1-E84D-CA40-A8F8-10AEE6CB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CCD6B0-AAF2-9748-91E1-9C97F00F8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800B9B-3543-0B44-8A4F-FFEBC98D1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BAD3EF-09E9-5943-BD17-87DE7774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9318DB-BD05-5F4D-9E0C-D02884CA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41B019-848B-B146-B0FB-5E3A8590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615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E5BA3-D426-DA4C-8566-DF8F79B8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729A37-5240-734D-B4FC-1A3D53140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B84141-5117-A840-9135-5BAAE34EE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6950C-2F6F-1242-8240-572AD7952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969561-6D6F-A24B-B28A-C57DECFA0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2B2836-E7D6-0845-9EC6-34140577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97A26E-87C3-F542-936D-2E510BFF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6183C-650C-FC40-804C-9FE6DE96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047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05BBD-5EB2-C945-A0DA-B723BCB7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E82923-8D5E-D44B-A68A-A57254FD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52E8A8-A911-5348-90C8-69DEAA63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80A752-90E6-7540-8076-585D5636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720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3C0EA6-C015-474A-B52E-69EB1515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5C1197-3E82-8049-A14B-967571B0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A1F50C-8BE4-CA48-96FF-FA38CA6F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336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3A7C9-72FA-774C-915C-577FCD0D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6B7C74-0DD7-7C44-87F7-D8DBC66B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F9CF6-3142-D747-A646-9B7FA2536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2333C-119A-5F40-8027-9D68008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7AE8A4-6BDD-A543-96B6-A8803027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6AAD47-27F9-974F-98D7-1B47A3C4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21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4E117A-8519-0E47-8266-AFA1A5C2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F0ECF0-FFA8-FB4E-BF19-7363BA3F5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261126-07FC-004A-B6BF-18E85D85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DB854-0D22-4B43-8D3C-198E2F43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E3D3D9-A7EE-1344-8919-5A741612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5C1FA0-B87A-AA45-A138-F3B4D741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651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ACED89-7B42-734A-B7F5-6130B9D3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546FCD-1771-1246-871C-E59D0C4E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5CC84-40A4-6B48-B07C-3D51E5988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BD3E-7FFC-544B-8A90-9D578A5881A3}" type="datetimeFigureOut">
              <a:rPr kumimoji="1" lang="zh-CN" altLang="en-US" smtClean="0"/>
              <a:t>2020/4/27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8B720-3C73-A744-A0CA-BD9877F5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5291D-2F65-BC42-8F60-77D3273E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74C0-E003-444C-880F-6DC76D5EA6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089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d3i71xaburhd42.cloudfront.net/4209e7c440b7e9e93924315837ae565046e20ebd/5-Figure3-1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4845D-39C2-6D44-8E90-B8220DF63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" pitchFamily="2" charset="0"/>
              </a:rPr>
              <a:t>Investigating Potential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Data Structures for NVRAM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544B9C-6DC5-5040-8CB8-1BA9C525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5837"/>
          </a:xfrm>
        </p:spPr>
        <p:txBody>
          <a:bodyPr>
            <a:normAutofit/>
          </a:bodyPr>
          <a:lstStyle/>
          <a:p>
            <a:r>
              <a:rPr kumimoji="1" lang="en-US" altLang="zh-CN" sz="2800" dirty="0" err="1">
                <a:latin typeface="Times" pitchFamily="2" charset="0"/>
              </a:rPr>
              <a:t>Wenlong</a:t>
            </a:r>
            <a:r>
              <a:rPr kumimoji="1" lang="en-US" altLang="zh-CN" sz="2800" dirty="0">
                <a:latin typeface="Times" pitchFamily="2" charset="0"/>
              </a:rPr>
              <a:t> Wang</a:t>
            </a:r>
          </a:p>
          <a:p>
            <a:r>
              <a:rPr kumimoji="1" lang="en-US" altLang="zh-CN" dirty="0">
                <a:latin typeface="Times" pitchFamily="2" charset="0"/>
              </a:rPr>
              <a:t>CSCI 5980 University of Minnesota</a:t>
            </a:r>
          </a:p>
          <a:p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3173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20AD0-536B-9142-BA60-3A78315C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Non-Volatile Memory (NVRAM)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C31870-560F-8649-B3C3-D499AF8B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6950" cy="4351338"/>
          </a:xfrm>
        </p:spPr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Non-volatile</a:t>
            </a:r>
          </a:p>
          <a:p>
            <a:r>
              <a:rPr kumimoji="1" lang="en-US" altLang="zh-CN" dirty="0">
                <a:latin typeface="Times" pitchFamily="2" charset="0"/>
              </a:rPr>
              <a:t>Special mechanism to ensure data consistency</a:t>
            </a:r>
          </a:p>
          <a:p>
            <a:pPr lvl="1"/>
            <a:r>
              <a:rPr kumimoji="1" lang="en-US" altLang="zh-CN" dirty="0" err="1">
                <a:latin typeface="Times" pitchFamily="2" charset="0"/>
              </a:rPr>
              <a:t>Eg.</a:t>
            </a:r>
            <a:r>
              <a:rPr kumimoji="1" lang="en-US" altLang="zh-CN" dirty="0">
                <a:latin typeface="Times" pitchFamily="2" charset="0"/>
              </a:rPr>
              <a:t> Some needs to be written twice</a:t>
            </a:r>
          </a:p>
          <a:p>
            <a:r>
              <a:rPr kumimoji="1" lang="en-US" altLang="zh-CN" dirty="0">
                <a:latin typeface="Times" pitchFamily="2" charset="0"/>
              </a:rPr>
              <a:t>Asymmetric read/write performance</a:t>
            </a:r>
          </a:p>
          <a:p>
            <a:pPr lvl="1"/>
            <a:r>
              <a:rPr kumimoji="1" lang="en-US" altLang="zh-CN" dirty="0">
                <a:latin typeface="Times" pitchFamily="2" charset="0"/>
              </a:rPr>
              <a:t>Write speed is much worse than read</a:t>
            </a:r>
          </a:p>
          <a:p>
            <a:r>
              <a:rPr kumimoji="1" lang="en-US" altLang="zh-CN" dirty="0">
                <a:latin typeface="Times" pitchFamily="2" charset="0"/>
              </a:rPr>
              <a:t>Byte-addressability</a:t>
            </a:r>
          </a:p>
          <a:p>
            <a:r>
              <a:rPr kumimoji="1" lang="en-US" altLang="zh-CN" dirty="0">
                <a:latin typeface="Times" pitchFamily="2" charset="0"/>
              </a:rPr>
              <a:t>Low power consumption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5D4BEA-7DD8-C948-B501-35D8124F2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28" y="1825625"/>
            <a:ext cx="4412209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7378E-14A2-A14E-839A-08D8E3D1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Existing Data Structures for NVM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6635F-C350-AD49-928E-AE452AB6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B+ tree and its </a:t>
            </a:r>
            <a:r>
              <a:rPr kumimoji="1" lang="en-US" altLang="zh-CN" dirty="0" err="1">
                <a:latin typeface="Times" pitchFamily="2" charset="0"/>
              </a:rPr>
              <a:t>varients</a:t>
            </a:r>
            <a:endParaRPr kumimoji="1" lang="en-US" altLang="zh-CN" dirty="0">
              <a:latin typeface="Times" pitchFamily="2" charset="0"/>
            </a:endParaRPr>
          </a:p>
          <a:p>
            <a:pPr lvl="1"/>
            <a:r>
              <a:rPr kumimoji="1" lang="en-US" altLang="zh-CN" dirty="0" err="1">
                <a:latin typeface="Times" pitchFamily="2" charset="0"/>
              </a:rPr>
              <a:t>Eg.</a:t>
            </a:r>
            <a:r>
              <a:rPr kumimoji="1" lang="en-US" altLang="zh-CN" dirty="0">
                <a:latin typeface="Times" pitchFamily="2" charset="0"/>
              </a:rPr>
              <a:t> B+ tree, NV-tree</a:t>
            </a:r>
          </a:p>
          <a:p>
            <a:endParaRPr kumimoji="1" lang="en-US" altLang="zh-CN" dirty="0">
              <a:latin typeface="Times" pitchFamily="2" charset="0"/>
            </a:endParaRPr>
          </a:p>
          <a:p>
            <a:pPr marL="0" indent="0">
              <a:buNone/>
            </a:pPr>
            <a:endParaRPr kumimoji="1" lang="en-US" altLang="zh-CN" dirty="0">
              <a:latin typeface="Times" pitchFamily="2" charset="0"/>
            </a:endParaRPr>
          </a:p>
          <a:p>
            <a:r>
              <a:rPr kumimoji="1" lang="en-US" altLang="zh-CN" dirty="0">
                <a:latin typeface="Times" pitchFamily="2" charset="0"/>
              </a:rPr>
              <a:t>LSM-Tree and its variants</a:t>
            </a:r>
          </a:p>
          <a:p>
            <a:pPr lvl="1"/>
            <a:r>
              <a:rPr kumimoji="1" lang="en-US" altLang="zh-CN" dirty="0" err="1">
                <a:latin typeface="Times" pitchFamily="2" charset="0"/>
              </a:rPr>
              <a:t>Eg.</a:t>
            </a:r>
            <a:r>
              <a:rPr kumimoji="1" lang="en-US" altLang="zh-CN" dirty="0">
                <a:latin typeface="Times" pitchFamily="2" charset="0"/>
              </a:rPr>
              <a:t> </a:t>
            </a:r>
            <a:r>
              <a:rPr kumimoji="1" lang="en-US" altLang="zh-CN" dirty="0" err="1">
                <a:latin typeface="Times" pitchFamily="2" charset="0"/>
              </a:rPr>
              <a:t>LevelDB</a:t>
            </a:r>
            <a:r>
              <a:rPr kumimoji="1" lang="en-US" altLang="zh-CN" dirty="0">
                <a:latin typeface="Times" pitchFamily="2" charset="0"/>
              </a:rPr>
              <a:t>, </a:t>
            </a:r>
            <a:r>
              <a:rPr kumimoji="1" lang="en-US" altLang="zh-CN" dirty="0" err="1">
                <a:latin typeface="Times" pitchFamily="2" charset="0"/>
              </a:rPr>
              <a:t>PebblesDB</a:t>
            </a:r>
            <a:endParaRPr kumimoji="1" lang="en-US" altLang="zh-CN" dirty="0">
              <a:latin typeface="Times" pitchFamily="2" charset="0"/>
            </a:endParaRPr>
          </a:p>
          <a:p>
            <a:endParaRPr kumimoji="1" lang="en-US" altLang="zh-CN" dirty="0">
              <a:latin typeface="Times" pitchFamily="2" charset="0"/>
            </a:endParaRPr>
          </a:p>
          <a:p>
            <a:r>
              <a:rPr kumimoji="1" lang="en-US" altLang="zh-CN" dirty="0">
                <a:latin typeface="Times" pitchFamily="2" charset="0"/>
              </a:rPr>
              <a:t>Hash table</a:t>
            </a:r>
          </a:p>
        </p:txBody>
      </p:sp>
      <p:pic>
        <p:nvPicPr>
          <p:cNvPr id="4" name="图片 3" descr="地图上有字&#10;&#10;描述已自动生成">
            <a:extLst>
              <a:ext uri="{FF2B5EF4-FFF2-40B4-BE49-F238E27FC236}">
                <a16:creationId xmlns:a16="http://schemas.microsoft.com/office/drawing/2014/main" id="{FEA3B2F0-4837-854C-85ED-C26A2A618C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15138" y="2091532"/>
            <a:ext cx="4538662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D8850C-BEF1-E14C-A875-306CFCAE1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2887940"/>
            <a:ext cx="5816600" cy="397006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7378E-14A2-A14E-839A-08D8E3D1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Existing Data Structures for NVM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6635F-C350-AD49-928E-AE452AB6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7200" cy="4351338"/>
          </a:xfrm>
        </p:spPr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B+ tree and its variants</a:t>
            </a:r>
          </a:p>
          <a:p>
            <a:pPr lvl="1"/>
            <a:r>
              <a:rPr kumimoji="1" lang="en-US" altLang="zh-CN" dirty="0">
                <a:latin typeface="Times" pitchFamily="2" charset="0"/>
              </a:rPr>
              <a:t>B+ tree: 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Equal access time for each data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Increase the number of indexes stored in one node to reduce the height of the tree (compared to B tree)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Shorter the tree is, faster the lookup speed it has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With limited number of tree balancing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B+ tree: </a:t>
            </a:r>
          </a:p>
          <a:p>
            <a:pPr lvl="1"/>
            <a:endParaRPr kumimoji="1" lang="en-US" altLang="zh-CN" dirty="0">
              <a:latin typeface="Times" pitchFamily="2" charset="0"/>
            </a:endParaRPr>
          </a:p>
          <a:p>
            <a:pPr lvl="1"/>
            <a:r>
              <a:rPr kumimoji="1" lang="en-US" altLang="zh-CN" dirty="0">
                <a:latin typeface="Times" pitchFamily="2" charset="0"/>
              </a:rPr>
              <a:t>NV-tree: reduce data consistency cost</a:t>
            </a:r>
          </a:p>
          <a:p>
            <a:pPr marL="914400" lvl="2" indent="0">
              <a:buNone/>
            </a:pPr>
            <a:endParaRPr kumimoji="1" lang="en-US" altLang="zh-CN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2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地图上有字&#10;&#10;描述已自动生成">
            <a:extLst>
              <a:ext uri="{FF2B5EF4-FFF2-40B4-BE49-F238E27FC236}">
                <a16:creationId xmlns:a16="http://schemas.microsoft.com/office/drawing/2014/main" id="{AA7CC4A3-0E27-4D4B-841B-F4866F0B8A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91834" y="2279729"/>
            <a:ext cx="4700166" cy="344312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E7378E-14A2-A14E-839A-08D8E3D1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Existing Data Structures for NVM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6635F-C350-AD49-928E-AE452AB6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5525" cy="4351338"/>
          </a:xfrm>
        </p:spPr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LSM-Tree and its variants</a:t>
            </a:r>
          </a:p>
          <a:p>
            <a:pPr lvl="1"/>
            <a:r>
              <a:rPr kumimoji="1" lang="en-US" altLang="zh-CN" dirty="0">
                <a:latin typeface="Times" pitchFamily="2" charset="0"/>
              </a:rPr>
              <a:t>LSM-Tree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Combine multiple random write into one sequential write 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Small tree merged into larger tree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Sacrifice some read performance to achieve a better write performance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Need compaction from time to time</a:t>
            </a:r>
          </a:p>
          <a:p>
            <a:pPr lvl="2"/>
            <a:endParaRPr kumimoji="1" lang="en-US" altLang="zh-CN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1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7378E-14A2-A14E-839A-08D8E3D1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Existing Data Structures for NVM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6635F-C350-AD49-928E-AE452AB6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6875" cy="4351338"/>
          </a:xfrm>
        </p:spPr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LSM-Tree and its variants</a:t>
            </a:r>
          </a:p>
          <a:p>
            <a:pPr lvl="1"/>
            <a:r>
              <a:rPr kumimoji="1" lang="en-US" altLang="zh-CN" dirty="0" err="1">
                <a:latin typeface="Times" pitchFamily="2" charset="0"/>
              </a:rPr>
              <a:t>LevelDB</a:t>
            </a:r>
            <a:endParaRPr kumimoji="1" lang="en-US" altLang="zh-CN" dirty="0">
              <a:latin typeface="Times" pitchFamily="2" charset="0"/>
            </a:endParaRPr>
          </a:p>
          <a:p>
            <a:pPr lvl="2"/>
            <a:r>
              <a:rPr kumimoji="1" lang="en-US" altLang="zh-CN" dirty="0">
                <a:latin typeface="Times" pitchFamily="2" charset="0"/>
              </a:rPr>
              <a:t>Leveled structure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Batch the write operations</a:t>
            </a:r>
          </a:p>
          <a:p>
            <a:pPr lvl="2"/>
            <a:r>
              <a:rPr kumimoji="1" lang="en-US" altLang="zh-CN" dirty="0">
                <a:latin typeface="Times" pitchFamily="2" charset="0"/>
              </a:rPr>
              <a:t>Still introduce large write amplification in compaction</a:t>
            </a:r>
          </a:p>
          <a:p>
            <a:pPr lvl="2"/>
            <a:endParaRPr kumimoji="1" lang="en-US" altLang="zh-CN" dirty="0">
              <a:latin typeface="Times" pitchFamily="2" charset="0"/>
            </a:endParaRPr>
          </a:p>
          <a:p>
            <a:pPr lvl="2"/>
            <a:endParaRPr kumimoji="1" lang="en-US" altLang="zh-CN" dirty="0">
              <a:latin typeface="Times" pitchFamily="2" charset="0"/>
            </a:endParaRPr>
          </a:p>
        </p:txBody>
      </p:sp>
      <p:pic>
        <p:nvPicPr>
          <p:cNvPr id="6" name="图片 5" descr="手机屏幕截图&#10;&#10;描述已自动生成">
            <a:extLst>
              <a:ext uri="{FF2B5EF4-FFF2-40B4-BE49-F238E27FC236}">
                <a16:creationId xmlns:a16="http://schemas.microsoft.com/office/drawing/2014/main" id="{56BABD34-4854-3F41-A2FC-5678834EC742}"/>
              </a:ext>
            </a:extLst>
          </p:cNvPr>
          <p:cNvPicPr/>
          <p:nvPr/>
        </p:nvPicPr>
        <p:blipFill rotWithShape="1">
          <a:blip r:embed="rId3"/>
          <a:srcRect t="3034" r="1901"/>
          <a:stretch/>
        </p:blipFill>
        <p:spPr bwMode="auto">
          <a:xfrm>
            <a:off x="6096000" y="2414060"/>
            <a:ext cx="5885920" cy="3358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56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4FDCDB-3C76-FD44-8ACB-1F981C8A3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2"/>
          <a:stretch/>
        </p:blipFill>
        <p:spPr>
          <a:xfrm>
            <a:off x="7153273" y="1281390"/>
            <a:ext cx="5038727" cy="489557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4A3F0EB-291F-0F46-8914-6675C5E9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Methods to improve performance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49584C-08F8-4541-815B-2B0A8949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6963" cy="4351338"/>
          </a:xfrm>
        </p:spPr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Read performance (close to DRAM)</a:t>
            </a:r>
          </a:p>
          <a:p>
            <a:r>
              <a:rPr kumimoji="1" lang="en-US" altLang="zh-CN" dirty="0">
                <a:latin typeface="Times" pitchFamily="2" charset="0"/>
              </a:rPr>
              <a:t>Write performance (worse than read performance)</a:t>
            </a:r>
          </a:p>
          <a:p>
            <a:endParaRPr kumimoji="1" lang="en-US" altLang="zh-CN" dirty="0">
              <a:latin typeface="Times" pitchFamily="2" charset="0"/>
            </a:endParaRPr>
          </a:p>
          <a:p>
            <a:r>
              <a:rPr kumimoji="1" lang="en-US" altLang="zh-CN" dirty="0">
                <a:latin typeface="Times" pitchFamily="2" charset="0"/>
              </a:rPr>
              <a:t>Trade-off among read, write and space.</a:t>
            </a:r>
          </a:p>
          <a:p>
            <a:endParaRPr kumimoji="1" lang="en-US" altLang="zh-CN" dirty="0">
              <a:latin typeface="Times" pitchFamily="2" charset="0"/>
            </a:endParaRPr>
          </a:p>
          <a:p>
            <a:r>
              <a:rPr kumimoji="1" lang="en-US" altLang="zh-CN" dirty="0">
                <a:latin typeface="Times" pitchFamily="2" charset="0"/>
              </a:rPr>
              <a:t>However, some shortcomings could be avoided by the intrinsic of NVM</a:t>
            </a:r>
            <a:endParaRPr kumimoji="1" lang="zh-CN" altLang="en-US" dirty="0">
              <a:latin typeface="Times" pitchFamily="2" charset="0"/>
            </a:endParaRPr>
          </a:p>
          <a:p>
            <a:endParaRPr kumimoji="1" lang="zh-CN" altLang="en-US" dirty="0">
              <a:latin typeface="Times" pitchFamily="2" charset="0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946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6773A-5B23-564E-A13C-652A8A6C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Methods to improve performance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7324A-E649-2A43-B654-523F30F9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Sorted vs. unsorted node</a:t>
            </a:r>
          </a:p>
          <a:p>
            <a:pPr lvl="1"/>
            <a:r>
              <a:rPr kumimoji="1" lang="en-US" altLang="zh-CN" dirty="0">
                <a:latin typeface="Times" pitchFamily="2" charset="0"/>
              </a:rPr>
              <a:t>Keeping data inside each nodes sorted could benefit the read performance</a:t>
            </a:r>
          </a:p>
          <a:p>
            <a:pPr lvl="1"/>
            <a:r>
              <a:rPr kumimoji="1" lang="en-US" altLang="zh-CN" dirty="0">
                <a:latin typeface="Times" pitchFamily="2" charset="0"/>
              </a:rPr>
              <a:t>But it requires more overhead when writing a new data</a:t>
            </a:r>
          </a:p>
          <a:p>
            <a:r>
              <a:rPr kumimoji="1" lang="en-US" altLang="zh-CN" dirty="0" err="1">
                <a:latin typeface="Times" pitchFamily="2" charset="0"/>
              </a:rPr>
              <a:t>PebblesDB</a:t>
            </a:r>
            <a:endParaRPr kumimoji="1" lang="en-US" altLang="zh-CN" dirty="0">
              <a:latin typeface="Times" pitchFamily="2" charset="0"/>
            </a:endParaRPr>
          </a:p>
          <a:p>
            <a:pPr lvl="1"/>
            <a:r>
              <a:rPr kumimoji="1" lang="en-US" altLang="zh-CN" dirty="0">
                <a:latin typeface="Times" pitchFamily="2" charset="0"/>
              </a:rPr>
              <a:t>Put guards in the same level to restrict the compaction size</a:t>
            </a:r>
          </a:p>
          <a:p>
            <a:r>
              <a:rPr kumimoji="1" lang="en-US" altLang="zh-CN" dirty="0">
                <a:latin typeface="Times" pitchFamily="2" charset="0"/>
              </a:rPr>
              <a:t>Skip list</a:t>
            </a:r>
          </a:p>
          <a:p>
            <a:pPr lvl="1"/>
            <a:r>
              <a:rPr kumimoji="1" lang="en-US" altLang="zh-CN" dirty="0">
                <a:latin typeface="Times" pitchFamily="2" charset="0"/>
              </a:rPr>
              <a:t>Leverage the byte-addressability to benefit</a:t>
            </a:r>
          </a:p>
          <a:p>
            <a:pPr marL="457200" lvl="1" indent="0">
              <a:buNone/>
            </a:pPr>
            <a:r>
              <a:rPr kumimoji="1" lang="en-US" altLang="zh-CN" dirty="0">
                <a:latin typeface="Times" pitchFamily="2" charset="0"/>
              </a:rPr>
              <a:t>read performance</a:t>
            </a:r>
          </a:p>
          <a:p>
            <a:r>
              <a:rPr kumimoji="1" lang="en-US" altLang="zh-CN" dirty="0">
                <a:latin typeface="Times" pitchFamily="2" charset="0"/>
              </a:rPr>
              <a:t>… More to explore</a:t>
            </a:r>
          </a:p>
          <a:p>
            <a:pPr marL="457200" lvl="1" indent="0">
              <a:buNone/>
            </a:pPr>
            <a:endParaRPr kumimoji="1" lang="en-US" altLang="zh-CN" dirty="0">
              <a:latin typeface="Times" pitchFamily="2" charset="0"/>
            </a:endParaRPr>
          </a:p>
          <a:p>
            <a:pPr lvl="1"/>
            <a:endParaRPr kumimoji="1" lang="en-US" altLang="zh-CN" dirty="0">
              <a:latin typeface="Times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F1883A-A15C-124F-A8A1-7E7F6BBED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图片 4" descr="Figure 3: FLSM Layout on Storage. The figure illustrates FLSM’s guards across different levels. Each box with dotted outline is an sstable, and the numbers represent keys.">
            <a:extLst>
              <a:ext uri="{FF2B5EF4-FFF2-40B4-BE49-F238E27FC236}">
                <a16:creationId xmlns:a16="http://schemas.microsoft.com/office/drawing/2014/main" id="{D784FD71-CD14-714E-A851-C61E949C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956941"/>
            <a:ext cx="4421717" cy="26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7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4845D-39C2-6D44-8E90-B8220DF63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" pitchFamily="2" charset="0"/>
              </a:rPr>
              <a:t>Thanks!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544B9C-6DC5-5040-8CB8-1BA9C5250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46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518</Words>
  <Application>Microsoft Office PowerPoint</Application>
  <PresentationFormat>Widescreen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等线</vt:lpstr>
      <vt:lpstr>等线 Light</vt:lpstr>
      <vt:lpstr>Times</vt:lpstr>
      <vt:lpstr>Office 主题​​</vt:lpstr>
      <vt:lpstr>Investigating Potential Data Structures for NVRAM</vt:lpstr>
      <vt:lpstr>Non-Volatile Memory (NVRAM)</vt:lpstr>
      <vt:lpstr>Existing Data Structures for NVM</vt:lpstr>
      <vt:lpstr>Existing Data Structures for NVM</vt:lpstr>
      <vt:lpstr>Existing Data Structures for NVM</vt:lpstr>
      <vt:lpstr>Existing Data Structures for NVM</vt:lpstr>
      <vt:lpstr>Methods to improve performance</vt:lpstr>
      <vt:lpstr>Methods to improve performance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 Primitives on Persistent Memory: An Evaluation</dc:title>
  <dc:creator>Wenlong Wang</dc:creator>
  <cp:lastModifiedBy>David</cp:lastModifiedBy>
  <cp:revision>175</cp:revision>
  <dcterms:created xsi:type="dcterms:W3CDTF">2020-04-16T01:27:46Z</dcterms:created>
  <dcterms:modified xsi:type="dcterms:W3CDTF">2020-04-27T17:57:02Z</dcterms:modified>
</cp:coreProperties>
</file>